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10058400" cx="7772400"/>
  <p:notesSz cx="6858000" cy="9144000"/>
  <p:embeddedFontLst>
    <p:embeddedFont>
      <p:font typeface="Halant"/>
      <p:regular r:id="rId14"/>
      <p:bold r:id="rId15"/>
    </p:embeddedFont>
    <p:embeddedFont>
      <p:font typeface="Inter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alant-bold.fntdata"/><Relationship Id="rId14" Type="http://schemas.openxmlformats.org/officeDocument/2006/relationships/font" Target="fonts/Halant-regular.fntdata"/><Relationship Id="rId17" Type="http://schemas.openxmlformats.org/officeDocument/2006/relationships/font" Target="fonts/Inter-bold.fntdata"/><Relationship Id="rId16" Type="http://schemas.openxmlformats.org/officeDocument/2006/relationships/font" Target="fonts/Inter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Inter-boldItalic.fntdata"/><Relationship Id="rId6" Type="http://schemas.openxmlformats.org/officeDocument/2006/relationships/slide" Target="slides/slide1.xml"/><Relationship Id="rId18" Type="http://schemas.openxmlformats.org/officeDocument/2006/relationships/font" Target="fonts/Inter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464793527f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464793527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64793527f_0_54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64793527f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3464793527f_0_98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3464793527f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464793527f_0_134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3464793527f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3464793527f_0_164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3464793527f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464793527f_0_194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3464793527f_0_1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3464793527f_0_224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3464793527f_0_2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sdgs.un.org/goals/goal1" TargetMode="External"/><Relationship Id="rId6" Type="http://schemas.openxmlformats.org/officeDocument/2006/relationships/hyperlink" Target="https://unstats.un.org/sdgs/report/2024/unlocking/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sdgs.un.org/goals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sdgs.un.org/goals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sdgs.un.org/goals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sdgs.un.org/goals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sdgs.un.org/goals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sdgs.un.org/goals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UN Sustainable Development Goals: No Poverty</a:t>
            </a:r>
            <a:endParaRPr sz="2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594300" y="655288"/>
            <a:ext cx="6583800" cy="886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Using the </a:t>
            </a:r>
            <a:r>
              <a:rPr lang="en" sz="1200" u="sng">
                <a:solidFill>
                  <a:schemeClr val="hlink"/>
                </a:solidFill>
                <a:latin typeface="Halant"/>
                <a:ea typeface="Halant"/>
                <a:cs typeface="Halant"/>
                <a:sym typeface="Halant"/>
                <a:hlinkClick r:id="rId5"/>
              </a:rPr>
              <a:t>SDG Overview for Goal 1: End Poverty in All its Forms Everywhere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, answer the following questions: 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Based on the data highlighted in the infographic, what two trends/ideas stuck with you the most? Why?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Go to the “Progress and Info” tab. Overall, is the world on track for reaching this goal by 2030? Why or why not?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: Answer the questions below based on the </a:t>
            </a:r>
            <a:r>
              <a:rPr lang="en" sz="1200" u="sng">
                <a:solidFill>
                  <a:schemeClr val="hlink"/>
                </a:solidFill>
                <a:latin typeface="Halant"/>
                <a:ea typeface="Halant"/>
                <a:cs typeface="Halant"/>
                <a:sym typeface="Halant"/>
                <a:hlinkClick r:id="rId6"/>
              </a:rPr>
              <a:t>2024 UN Sustainable Development Goals Report.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Use the icons for each of the goals on the left hand side to navigate to the correct sections of the report.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Compare the amount of people living in extreme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poverty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levels based on the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country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’s income level. 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Explain the regional disparities of the working poverty rates.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Explain how different groups are impacted by working poverty.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Explain how natural disasters impacted economic losses in Least Developed Countries (LDCs) and Landlocked Developing Countries (LLDCs).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Compare how governments spend on essential services in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advanced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and developing countries.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UN Sustainable Development Goals</a:t>
            </a:r>
            <a:endParaRPr sz="2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5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3" name="Google Shape;73;p15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/>
        </p:nvSpPr>
        <p:spPr>
          <a:xfrm>
            <a:off x="594300" y="655295"/>
            <a:ext cx="65838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: Use the </a:t>
            </a:r>
            <a:r>
              <a:rPr lang="en" sz="1200" u="sng">
                <a:solidFill>
                  <a:schemeClr val="hlink"/>
                </a:solidFill>
                <a:latin typeface="Halant"/>
                <a:ea typeface="Halant"/>
                <a:cs typeface="Halant"/>
                <a:sym typeface="Halant"/>
                <a:hlinkClick r:id="rId5"/>
              </a:rPr>
              <a:t>UN Sustainable Development Goals Website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to complete the graphic organizer below. Click on the corresponding goal to learn more about it and answer the questions.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76" name="Google Shape;76;p15"/>
          <p:cNvGrpSpPr/>
          <p:nvPr/>
        </p:nvGrpSpPr>
        <p:grpSpPr>
          <a:xfrm>
            <a:off x="227819" y="1379516"/>
            <a:ext cx="816300" cy="655198"/>
            <a:chOff x="227819" y="1379516"/>
            <a:chExt cx="816300" cy="655198"/>
          </a:xfrm>
        </p:grpSpPr>
        <p:grpSp>
          <p:nvGrpSpPr>
            <p:cNvPr id="77" name="Google Shape;77;p15"/>
            <p:cNvGrpSpPr/>
            <p:nvPr/>
          </p:nvGrpSpPr>
          <p:grpSpPr>
            <a:xfrm>
              <a:off x="277646" y="1379516"/>
              <a:ext cx="716646" cy="655198"/>
              <a:chOff x="0" y="-56030"/>
              <a:chExt cx="812800" cy="812800"/>
            </a:xfrm>
          </p:grpSpPr>
          <p:sp>
            <p:nvSpPr>
              <p:cNvPr id="78" name="Google Shape;78;p15"/>
              <p:cNvSpPr/>
              <p:nvPr/>
            </p:nvSpPr>
            <p:spPr>
              <a:xfrm>
                <a:off x="0" y="-56030"/>
                <a:ext cx="812800" cy="812800"/>
              </a:xfrm>
              <a:custGeom>
                <a:rect b="b" l="l" r="r" t="t"/>
                <a:pathLst>
                  <a:path extrusionOk="0"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15"/>
              <p:cNvSpPr txBox="1"/>
              <p:nvPr/>
            </p:nvSpPr>
            <p:spPr>
              <a:xfrm>
                <a:off x="76200" y="38100"/>
                <a:ext cx="660300" cy="69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0" name="Google Shape;80;p15"/>
            <p:cNvSpPr txBox="1"/>
            <p:nvPr/>
          </p:nvSpPr>
          <p:spPr>
            <a:xfrm>
              <a:off x="227819" y="1412065"/>
              <a:ext cx="816300" cy="59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834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200">
                <a:solidFill>
                  <a:srgbClr val="FFFFFF"/>
                </a:solidFill>
              </a:endParaRPr>
            </a:p>
          </p:txBody>
        </p:sp>
      </p:grpSp>
      <p:sp>
        <p:nvSpPr>
          <p:cNvPr id="81" name="Google Shape;81;p15"/>
          <p:cNvSpPr txBox="1"/>
          <p:nvPr/>
        </p:nvSpPr>
        <p:spPr>
          <a:xfrm>
            <a:off x="1061200" y="1567350"/>
            <a:ext cx="6117000" cy="431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No Poverty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2" name="Google Shape;82;p15"/>
          <p:cNvSpPr txBox="1"/>
          <p:nvPr/>
        </p:nvSpPr>
        <p:spPr>
          <a:xfrm>
            <a:off x="447650" y="2079100"/>
            <a:ext cx="6926100" cy="1929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Say-it-in-6 Summary of Goal: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Progress Made Overall: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Data from the </a:t>
            </a: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infographic</a:t>
            </a: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 that resonated with you the most &amp; why: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83" name="Google Shape;83;p15"/>
          <p:cNvGrpSpPr/>
          <p:nvPr/>
        </p:nvGrpSpPr>
        <p:grpSpPr>
          <a:xfrm>
            <a:off x="6557444" y="4129141"/>
            <a:ext cx="816300" cy="655198"/>
            <a:chOff x="227819" y="1379516"/>
            <a:chExt cx="816300" cy="655198"/>
          </a:xfrm>
        </p:grpSpPr>
        <p:grpSp>
          <p:nvGrpSpPr>
            <p:cNvPr id="84" name="Google Shape;84;p15"/>
            <p:cNvGrpSpPr/>
            <p:nvPr/>
          </p:nvGrpSpPr>
          <p:grpSpPr>
            <a:xfrm>
              <a:off x="277646" y="1379516"/>
              <a:ext cx="716646" cy="655198"/>
              <a:chOff x="0" y="-56030"/>
              <a:chExt cx="812800" cy="812800"/>
            </a:xfrm>
          </p:grpSpPr>
          <p:sp>
            <p:nvSpPr>
              <p:cNvPr id="85" name="Google Shape;85;p15"/>
              <p:cNvSpPr/>
              <p:nvPr/>
            </p:nvSpPr>
            <p:spPr>
              <a:xfrm>
                <a:off x="0" y="-56030"/>
                <a:ext cx="812800" cy="812800"/>
              </a:xfrm>
              <a:custGeom>
                <a:rect b="b" l="l" r="r" t="t"/>
                <a:pathLst>
                  <a:path extrusionOk="0"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" name="Google Shape;86;p15"/>
              <p:cNvSpPr txBox="1"/>
              <p:nvPr/>
            </p:nvSpPr>
            <p:spPr>
              <a:xfrm>
                <a:off x="76200" y="38100"/>
                <a:ext cx="660300" cy="69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7" name="Google Shape;87;p15"/>
            <p:cNvSpPr txBox="1"/>
            <p:nvPr/>
          </p:nvSpPr>
          <p:spPr>
            <a:xfrm>
              <a:off x="227819" y="1412065"/>
              <a:ext cx="816300" cy="59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834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200">
                <a:solidFill>
                  <a:srgbClr val="FFFFFF"/>
                </a:solidFill>
              </a:endParaRPr>
            </a:p>
          </p:txBody>
        </p:sp>
      </p:grpSp>
      <p:sp>
        <p:nvSpPr>
          <p:cNvPr id="88" name="Google Shape;88;p15"/>
          <p:cNvSpPr txBox="1"/>
          <p:nvPr/>
        </p:nvSpPr>
        <p:spPr>
          <a:xfrm>
            <a:off x="451600" y="4310550"/>
            <a:ext cx="6117000" cy="431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Zero Hunger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9" name="Google Shape;89;p15"/>
          <p:cNvSpPr txBox="1"/>
          <p:nvPr/>
        </p:nvSpPr>
        <p:spPr>
          <a:xfrm>
            <a:off x="447650" y="4822300"/>
            <a:ext cx="6926100" cy="1929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Say-it-in-6 Summary of Goal: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Progress Made Overall: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Data from the infographic that resonated with you the most &amp; why: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90" name="Google Shape;90;p15"/>
          <p:cNvGrpSpPr/>
          <p:nvPr/>
        </p:nvGrpSpPr>
        <p:grpSpPr>
          <a:xfrm>
            <a:off x="227819" y="6789716"/>
            <a:ext cx="816300" cy="655198"/>
            <a:chOff x="227819" y="1379516"/>
            <a:chExt cx="816300" cy="655198"/>
          </a:xfrm>
        </p:grpSpPr>
        <p:grpSp>
          <p:nvGrpSpPr>
            <p:cNvPr id="91" name="Google Shape;91;p15"/>
            <p:cNvGrpSpPr/>
            <p:nvPr/>
          </p:nvGrpSpPr>
          <p:grpSpPr>
            <a:xfrm>
              <a:off x="277646" y="1379516"/>
              <a:ext cx="716646" cy="655198"/>
              <a:chOff x="0" y="-56030"/>
              <a:chExt cx="812800" cy="812800"/>
            </a:xfrm>
          </p:grpSpPr>
          <p:sp>
            <p:nvSpPr>
              <p:cNvPr id="92" name="Google Shape;92;p15"/>
              <p:cNvSpPr/>
              <p:nvPr/>
            </p:nvSpPr>
            <p:spPr>
              <a:xfrm>
                <a:off x="0" y="-56030"/>
                <a:ext cx="812800" cy="812800"/>
              </a:xfrm>
              <a:custGeom>
                <a:rect b="b" l="l" r="r" t="t"/>
                <a:pathLst>
                  <a:path extrusionOk="0"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" name="Google Shape;93;p15"/>
              <p:cNvSpPr txBox="1"/>
              <p:nvPr/>
            </p:nvSpPr>
            <p:spPr>
              <a:xfrm>
                <a:off x="76200" y="38100"/>
                <a:ext cx="660300" cy="69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4" name="Google Shape;94;p15"/>
            <p:cNvSpPr txBox="1"/>
            <p:nvPr/>
          </p:nvSpPr>
          <p:spPr>
            <a:xfrm>
              <a:off x="227819" y="1412065"/>
              <a:ext cx="816300" cy="59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834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200">
                <a:solidFill>
                  <a:srgbClr val="FFFFFF"/>
                </a:solidFill>
              </a:endParaRPr>
            </a:p>
          </p:txBody>
        </p:sp>
      </p:grpSp>
      <p:sp>
        <p:nvSpPr>
          <p:cNvPr id="95" name="Google Shape;95;p15"/>
          <p:cNvSpPr txBox="1"/>
          <p:nvPr/>
        </p:nvSpPr>
        <p:spPr>
          <a:xfrm>
            <a:off x="1061200" y="6977550"/>
            <a:ext cx="6117000" cy="431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Good Health &amp; Well-Being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6" name="Google Shape;96;p15"/>
          <p:cNvSpPr txBox="1"/>
          <p:nvPr/>
        </p:nvSpPr>
        <p:spPr>
          <a:xfrm>
            <a:off x="447650" y="7489300"/>
            <a:ext cx="6926100" cy="1929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Say-it-in-6 Summary of Goal: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Progress Made Overall: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Data from the infographic that resonated with you the most &amp; why: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UN Sustainable Development Goals</a:t>
            </a:r>
            <a:endParaRPr sz="2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02" name="Google Shape;10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4" name="Google Shape;104;p16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05" name="Google Shape;105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6"/>
          <p:cNvSpPr txBox="1"/>
          <p:nvPr/>
        </p:nvSpPr>
        <p:spPr>
          <a:xfrm>
            <a:off x="594300" y="655295"/>
            <a:ext cx="65838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: Use the </a:t>
            </a:r>
            <a:r>
              <a:rPr lang="en" sz="1200" u="sng">
                <a:solidFill>
                  <a:schemeClr val="hlink"/>
                </a:solidFill>
                <a:latin typeface="Halant"/>
                <a:ea typeface="Halant"/>
                <a:cs typeface="Halant"/>
                <a:sym typeface="Halant"/>
                <a:hlinkClick r:id="rId5"/>
              </a:rPr>
              <a:t>UN Sustainable Development Goals Website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to complete the graphic organizer below. Click on the corresponding goal to learn more about it and answer the questions.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7" name="Google Shape;107;p16"/>
          <p:cNvSpPr txBox="1"/>
          <p:nvPr/>
        </p:nvSpPr>
        <p:spPr>
          <a:xfrm>
            <a:off x="447650" y="2079100"/>
            <a:ext cx="6926100" cy="1929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Say-it-in-6 Summary of Goal: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Progress Made Overall: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Data from the infographic that resonated with you the most &amp; why: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08" name="Google Shape;108;p16"/>
          <p:cNvGrpSpPr/>
          <p:nvPr/>
        </p:nvGrpSpPr>
        <p:grpSpPr>
          <a:xfrm>
            <a:off x="6557444" y="1385941"/>
            <a:ext cx="816300" cy="655198"/>
            <a:chOff x="227819" y="1379516"/>
            <a:chExt cx="816300" cy="655198"/>
          </a:xfrm>
        </p:grpSpPr>
        <p:grpSp>
          <p:nvGrpSpPr>
            <p:cNvPr id="109" name="Google Shape;109;p16"/>
            <p:cNvGrpSpPr/>
            <p:nvPr/>
          </p:nvGrpSpPr>
          <p:grpSpPr>
            <a:xfrm>
              <a:off x="277646" y="1379516"/>
              <a:ext cx="716646" cy="655198"/>
              <a:chOff x="0" y="-56030"/>
              <a:chExt cx="812800" cy="812800"/>
            </a:xfrm>
          </p:grpSpPr>
          <p:sp>
            <p:nvSpPr>
              <p:cNvPr id="110" name="Google Shape;110;p16"/>
              <p:cNvSpPr/>
              <p:nvPr/>
            </p:nvSpPr>
            <p:spPr>
              <a:xfrm>
                <a:off x="0" y="-56030"/>
                <a:ext cx="812800" cy="812800"/>
              </a:xfrm>
              <a:custGeom>
                <a:rect b="b" l="l" r="r" t="t"/>
                <a:pathLst>
                  <a:path extrusionOk="0"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" name="Google Shape;111;p16"/>
              <p:cNvSpPr txBox="1"/>
              <p:nvPr/>
            </p:nvSpPr>
            <p:spPr>
              <a:xfrm>
                <a:off x="76200" y="38100"/>
                <a:ext cx="660300" cy="69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2" name="Google Shape;112;p16"/>
            <p:cNvSpPr txBox="1"/>
            <p:nvPr/>
          </p:nvSpPr>
          <p:spPr>
            <a:xfrm>
              <a:off x="227819" y="1412065"/>
              <a:ext cx="816300" cy="59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834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200">
                <a:solidFill>
                  <a:srgbClr val="FFFFFF"/>
                </a:solidFill>
              </a:endParaRPr>
            </a:p>
          </p:txBody>
        </p:sp>
      </p:grpSp>
      <p:sp>
        <p:nvSpPr>
          <p:cNvPr id="113" name="Google Shape;113;p16"/>
          <p:cNvSpPr txBox="1"/>
          <p:nvPr/>
        </p:nvSpPr>
        <p:spPr>
          <a:xfrm>
            <a:off x="451600" y="1567350"/>
            <a:ext cx="6117000" cy="431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Quality Education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4" name="Google Shape;114;p16"/>
          <p:cNvSpPr txBox="1"/>
          <p:nvPr/>
        </p:nvSpPr>
        <p:spPr>
          <a:xfrm>
            <a:off x="447650" y="4822300"/>
            <a:ext cx="6926100" cy="1929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Say-it-in-6 Summary of Goal: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Progress Made Overall: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Data from the infographic that resonated with you the most &amp; why: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15" name="Google Shape;115;p16"/>
          <p:cNvGrpSpPr/>
          <p:nvPr/>
        </p:nvGrpSpPr>
        <p:grpSpPr>
          <a:xfrm>
            <a:off x="227819" y="4122716"/>
            <a:ext cx="816300" cy="655198"/>
            <a:chOff x="227819" y="1379516"/>
            <a:chExt cx="816300" cy="655198"/>
          </a:xfrm>
        </p:grpSpPr>
        <p:grpSp>
          <p:nvGrpSpPr>
            <p:cNvPr id="116" name="Google Shape;116;p16"/>
            <p:cNvGrpSpPr/>
            <p:nvPr/>
          </p:nvGrpSpPr>
          <p:grpSpPr>
            <a:xfrm>
              <a:off x="277646" y="1379516"/>
              <a:ext cx="716646" cy="655198"/>
              <a:chOff x="0" y="-56030"/>
              <a:chExt cx="812800" cy="812800"/>
            </a:xfrm>
          </p:grpSpPr>
          <p:sp>
            <p:nvSpPr>
              <p:cNvPr id="117" name="Google Shape;117;p16"/>
              <p:cNvSpPr/>
              <p:nvPr/>
            </p:nvSpPr>
            <p:spPr>
              <a:xfrm>
                <a:off x="0" y="-56030"/>
                <a:ext cx="812800" cy="812800"/>
              </a:xfrm>
              <a:custGeom>
                <a:rect b="b" l="l" r="r" t="t"/>
                <a:pathLst>
                  <a:path extrusionOk="0"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8" name="Google Shape;118;p16"/>
              <p:cNvSpPr txBox="1"/>
              <p:nvPr/>
            </p:nvSpPr>
            <p:spPr>
              <a:xfrm>
                <a:off x="76200" y="38100"/>
                <a:ext cx="660300" cy="69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9" name="Google Shape;119;p16"/>
            <p:cNvSpPr txBox="1"/>
            <p:nvPr/>
          </p:nvSpPr>
          <p:spPr>
            <a:xfrm>
              <a:off x="227819" y="1412065"/>
              <a:ext cx="816300" cy="59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834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200">
                <a:solidFill>
                  <a:srgbClr val="FFFFFF"/>
                </a:solidFill>
              </a:endParaRPr>
            </a:p>
          </p:txBody>
        </p:sp>
      </p:grpSp>
      <p:sp>
        <p:nvSpPr>
          <p:cNvPr id="120" name="Google Shape;120;p16"/>
          <p:cNvSpPr txBox="1"/>
          <p:nvPr/>
        </p:nvSpPr>
        <p:spPr>
          <a:xfrm>
            <a:off x="1061200" y="4310550"/>
            <a:ext cx="6117000" cy="431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Gender Equality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1" name="Google Shape;121;p16"/>
          <p:cNvSpPr txBox="1"/>
          <p:nvPr/>
        </p:nvSpPr>
        <p:spPr>
          <a:xfrm>
            <a:off x="447650" y="7489300"/>
            <a:ext cx="6926100" cy="1929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Say-it-in-6 Summary of Goal: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Progress Made Overall: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Data from the infographic that resonated with you the most &amp; why: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22" name="Google Shape;122;p16"/>
          <p:cNvGrpSpPr/>
          <p:nvPr/>
        </p:nvGrpSpPr>
        <p:grpSpPr>
          <a:xfrm>
            <a:off x="6557444" y="6796141"/>
            <a:ext cx="816300" cy="655198"/>
            <a:chOff x="227819" y="1379516"/>
            <a:chExt cx="816300" cy="655198"/>
          </a:xfrm>
        </p:grpSpPr>
        <p:grpSp>
          <p:nvGrpSpPr>
            <p:cNvPr id="123" name="Google Shape;123;p16"/>
            <p:cNvGrpSpPr/>
            <p:nvPr/>
          </p:nvGrpSpPr>
          <p:grpSpPr>
            <a:xfrm>
              <a:off x="277646" y="1379516"/>
              <a:ext cx="716646" cy="655198"/>
              <a:chOff x="0" y="-56030"/>
              <a:chExt cx="812800" cy="812800"/>
            </a:xfrm>
          </p:grpSpPr>
          <p:sp>
            <p:nvSpPr>
              <p:cNvPr id="124" name="Google Shape;124;p16"/>
              <p:cNvSpPr/>
              <p:nvPr/>
            </p:nvSpPr>
            <p:spPr>
              <a:xfrm>
                <a:off x="0" y="-56030"/>
                <a:ext cx="812800" cy="812800"/>
              </a:xfrm>
              <a:custGeom>
                <a:rect b="b" l="l" r="r" t="t"/>
                <a:pathLst>
                  <a:path extrusionOk="0"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5" name="Google Shape;125;p16"/>
              <p:cNvSpPr txBox="1"/>
              <p:nvPr/>
            </p:nvSpPr>
            <p:spPr>
              <a:xfrm>
                <a:off x="76200" y="38100"/>
                <a:ext cx="660300" cy="69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6" name="Google Shape;126;p16"/>
            <p:cNvSpPr txBox="1"/>
            <p:nvPr/>
          </p:nvSpPr>
          <p:spPr>
            <a:xfrm>
              <a:off x="227819" y="1412065"/>
              <a:ext cx="816300" cy="59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834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 sz="200">
                <a:solidFill>
                  <a:srgbClr val="FFFFFF"/>
                </a:solidFill>
              </a:endParaRPr>
            </a:p>
          </p:txBody>
        </p:sp>
      </p:grpSp>
      <p:sp>
        <p:nvSpPr>
          <p:cNvPr id="127" name="Google Shape;127;p16"/>
          <p:cNvSpPr txBox="1"/>
          <p:nvPr/>
        </p:nvSpPr>
        <p:spPr>
          <a:xfrm>
            <a:off x="451600" y="6977550"/>
            <a:ext cx="6117000" cy="431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Clean Water &amp; Sanitation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7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UN Sustainable Development Goals</a:t>
            </a:r>
            <a:endParaRPr sz="2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33" name="Google Shape;13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7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5" name="Google Shape;135;p17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36" name="Google Shape;13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7"/>
          <p:cNvSpPr txBox="1"/>
          <p:nvPr/>
        </p:nvSpPr>
        <p:spPr>
          <a:xfrm>
            <a:off x="594300" y="655295"/>
            <a:ext cx="65838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: Use the </a:t>
            </a:r>
            <a:r>
              <a:rPr lang="en" sz="1200" u="sng">
                <a:solidFill>
                  <a:schemeClr val="hlink"/>
                </a:solidFill>
                <a:latin typeface="Halant"/>
                <a:ea typeface="Halant"/>
                <a:cs typeface="Halant"/>
                <a:sym typeface="Halant"/>
                <a:hlinkClick r:id="rId5"/>
              </a:rPr>
              <a:t>UN Sustainable Development Goals Website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to complete the graphic organizer below. Click on the corresponding goal to learn more about it and answer the questions.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38" name="Google Shape;138;p17"/>
          <p:cNvGrpSpPr/>
          <p:nvPr/>
        </p:nvGrpSpPr>
        <p:grpSpPr>
          <a:xfrm>
            <a:off x="227819" y="1379516"/>
            <a:ext cx="816300" cy="655198"/>
            <a:chOff x="227819" y="1379516"/>
            <a:chExt cx="816300" cy="655198"/>
          </a:xfrm>
        </p:grpSpPr>
        <p:grpSp>
          <p:nvGrpSpPr>
            <p:cNvPr id="139" name="Google Shape;139;p17"/>
            <p:cNvGrpSpPr/>
            <p:nvPr/>
          </p:nvGrpSpPr>
          <p:grpSpPr>
            <a:xfrm>
              <a:off x="277646" y="1379516"/>
              <a:ext cx="716646" cy="655198"/>
              <a:chOff x="0" y="-56030"/>
              <a:chExt cx="812800" cy="812800"/>
            </a:xfrm>
          </p:grpSpPr>
          <p:sp>
            <p:nvSpPr>
              <p:cNvPr id="140" name="Google Shape;140;p17"/>
              <p:cNvSpPr/>
              <p:nvPr/>
            </p:nvSpPr>
            <p:spPr>
              <a:xfrm>
                <a:off x="0" y="-56030"/>
                <a:ext cx="812800" cy="812800"/>
              </a:xfrm>
              <a:custGeom>
                <a:rect b="b" l="l" r="r" t="t"/>
                <a:pathLst>
                  <a:path extrusionOk="0"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" name="Google Shape;141;p17"/>
              <p:cNvSpPr txBox="1"/>
              <p:nvPr/>
            </p:nvSpPr>
            <p:spPr>
              <a:xfrm>
                <a:off x="76200" y="38100"/>
                <a:ext cx="660300" cy="69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2" name="Google Shape;142;p17"/>
            <p:cNvSpPr txBox="1"/>
            <p:nvPr/>
          </p:nvSpPr>
          <p:spPr>
            <a:xfrm>
              <a:off x="227819" y="1412065"/>
              <a:ext cx="816300" cy="59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834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7</a:t>
              </a:r>
              <a:endParaRPr sz="200">
                <a:solidFill>
                  <a:srgbClr val="FFFFFF"/>
                </a:solidFill>
              </a:endParaRPr>
            </a:p>
          </p:txBody>
        </p:sp>
      </p:grpSp>
      <p:sp>
        <p:nvSpPr>
          <p:cNvPr id="143" name="Google Shape;143;p17"/>
          <p:cNvSpPr txBox="1"/>
          <p:nvPr/>
        </p:nvSpPr>
        <p:spPr>
          <a:xfrm>
            <a:off x="1061200" y="1567350"/>
            <a:ext cx="6117000" cy="431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Affordable &amp; Clean Energy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4" name="Google Shape;144;p17"/>
          <p:cNvSpPr txBox="1"/>
          <p:nvPr/>
        </p:nvSpPr>
        <p:spPr>
          <a:xfrm>
            <a:off x="447650" y="2079100"/>
            <a:ext cx="6926100" cy="1929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Say-it-in-6 Summary of Goal: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Progress Made Overall: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Data from the infographic that resonated with you the most &amp; why: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45" name="Google Shape;145;p17"/>
          <p:cNvGrpSpPr/>
          <p:nvPr/>
        </p:nvGrpSpPr>
        <p:grpSpPr>
          <a:xfrm>
            <a:off x="6557444" y="4129141"/>
            <a:ext cx="816300" cy="655198"/>
            <a:chOff x="227819" y="1379516"/>
            <a:chExt cx="816300" cy="655198"/>
          </a:xfrm>
        </p:grpSpPr>
        <p:grpSp>
          <p:nvGrpSpPr>
            <p:cNvPr id="146" name="Google Shape;146;p17"/>
            <p:cNvGrpSpPr/>
            <p:nvPr/>
          </p:nvGrpSpPr>
          <p:grpSpPr>
            <a:xfrm>
              <a:off x="277646" y="1379516"/>
              <a:ext cx="716646" cy="655198"/>
              <a:chOff x="0" y="-56030"/>
              <a:chExt cx="812800" cy="812800"/>
            </a:xfrm>
          </p:grpSpPr>
          <p:sp>
            <p:nvSpPr>
              <p:cNvPr id="147" name="Google Shape;147;p17"/>
              <p:cNvSpPr/>
              <p:nvPr/>
            </p:nvSpPr>
            <p:spPr>
              <a:xfrm>
                <a:off x="0" y="-56030"/>
                <a:ext cx="812800" cy="812800"/>
              </a:xfrm>
              <a:custGeom>
                <a:rect b="b" l="l" r="r" t="t"/>
                <a:pathLst>
                  <a:path extrusionOk="0"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8" name="Google Shape;148;p17"/>
              <p:cNvSpPr txBox="1"/>
              <p:nvPr/>
            </p:nvSpPr>
            <p:spPr>
              <a:xfrm>
                <a:off x="76200" y="38100"/>
                <a:ext cx="660300" cy="69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9" name="Google Shape;149;p17"/>
            <p:cNvSpPr txBox="1"/>
            <p:nvPr/>
          </p:nvSpPr>
          <p:spPr>
            <a:xfrm>
              <a:off x="227819" y="1412065"/>
              <a:ext cx="816300" cy="59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834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8</a:t>
              </a:r>
              <a:endParaRPr sz="200">
                <a:solidFill>
                  <a:srgbClr val="FFFFFF"/>
                </a:solidFill>
              </a:endParaRPr>
            </a:p>
          </p:txBody>
        </p:sp>
      </p:grpSp>
      <p:sp>
        <p:nvSpPr>
          <p:cNvPr id="150" name="Google Shape;150;p17"/>
          <p:cNvSpPr txBox="1"/>
          <p:nvPr/>
        </p:nvSpPr>
        <p:spPr>
          <a:xfrm>
            <a:off x="451600" y="4310550"/>
            <a:ext cx="6117000" cy="431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Decent Work &amp; Economic Growth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17"/>
          <p:cNvSpPr txBox="1"/>
          <p:nvPr/>
        </p:nvSpPr>
        <p:spPr>
          <a:xfrm>
            <a:off x="447650" y="4822300"/>
            <a:ext cx="6926100" cy="1929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Say-it-in-6 Summary of Goal: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Progress Made Overall: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Data from the infographic that resonated with you the most &amp; why: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52" name="Google Shape;152;p17"/>
          <p:cNvGrpSpPr/>
          <p:nvPr/>
        </p:nvGrpSpPr>
        <p:grpSpPr>
          <a:xfrm>
            <a:off x="227819" y="6789716"/>
            <a:ext cx="816300" cy="655198"/>
            <a:chOff x="227819" y="1379516"/>
            <a:chExt cx="816300" cy="655198"/>
          </a:xfrm>
        </p:grpSpPr>
        <p:grpSp>
          <p:nvGrpSpPr>
            <p:cNvPr id="153" name="Google Shape;153;p17"/>
            <p:cNvGrpSpPr/>
            <p:nvPr/>
          </p:nvGrpSpPr>
          <p:grpSpPr>
            <a:xfrm>
              <a:off x="277646" y="1379516"/>
              <a:ext cx="716646" cy="655198"/>
              <a:chOff x="0" y="-56030"/>
              <a:chExt cx="812800" cy="812800"/>
            </a:xfrm>
          </p:grpSpPr>
          <p:sp>
            <p:nvSpPr>
              <p:cNvPr id="154" name="Google Shape;154;p17"/>
              <p:cNvSpPr/>
              <p:nvPr/>
            </p:nvSpPr>
            <p:spPr>
              <a:xfrm>
                <a:off x="0" y="-56030"/>
                <a:ext cx="812800" cy="812800"/>
              </a:xfrm>
              <a:custGeom>
                <a:rect b="b" l="l" r="r" t="t"/>
                <a:pathLst>
                  <a:path extrusionOk="0"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5" name="Google Shape;155;p17"/>
              <p:cNvSpPr txBox="1"/>
              <p:nvPr/>
            </p:nvSpPr>
            <p:spPr>
              <a:xfrm>
                <a:off x="76200" y="38100"/>
                <a:ext cx="660300" cy="69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6" name="Google Shape;156;p17"/>
            <p:cNvSpPr txBox="1"/>
            <p:nvPr/>
          </p:nvSpPr>
          <p:spPr>
            <a:xfrm>
              <a:off x="227819" y="1412065"/>
              <a:ext cx="816300" cy="59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834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9</a:t>
              </a:r>
              <a:endParaRPr sz="200">
                <a:solidFill>
                  <a:srgbClr val="FFFFFF"/>
                </a:solidFill>
              </a:endParaRPr>
            </a:p>
          </p:txBody>
        </p:sp>
      </p:grpSp>
      <p:sp>
        <p:nvSpPr>
          <p:cNvPr id="157" name="Google Shape;157;p17"/>
          <p:cNvSpPr txBox="1"/>
          <p:nvPr/>
        </p:nvSpPr>
        <p:spPr>
          <a:xfrm>
            <a:off x="1061200" y="6977550"/>
            <a:ext cx="6117000" cy="431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Industry, Innovation, &amp; Infrastructure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8" name="Google Shape;158;p17"/>
          <p:cNvSpPr txBox="1"/>
          <p:nvPr/>
        </p:nvSpPr>
        <p:spPr>
          <a:xfrm>
            <a:off x="447650" y="7489300"/>
            <a:ext cx="6926100" cy="1929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Say-it-in-6 Summary of Goal: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Progress Made Overall: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Data from the infographic that resonated with you the most &amp; why: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8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UN Sustainable Development Goals</a:t>
            </a:r>
            <a:endParaRPr sz="2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64" name="Google Shape;16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18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6" name="Google Shape;166;p18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67" name="Google Shape;16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18"/>
          <p:cNvSpPr txBox="1"/>
          <p:nvPr/>
        </p:nvSpPr>
        <p:spPr>
          <a:xfrm>
            <a:off x="594300" y="655295"/>
            <a:ext cx="65838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: Use the </a:t>
            </a:r>
            <a:r>
              <a:rPr lang="en" sz="1200" u="sng">
                <a:solidFill>
                  <a:schemeClr val="hlink"/>
                </a:solidFill>
                <a:latin typeface="Halant"/>
                <a:ea typeface="Halant"/>
                <a:cs typeface="Halant"/>
                <a:sym typeface="Halant"/>
                <a:hlinkClick r:id="rId5"/>
              </a:rPr>
              <a:t>UN Sustainable Development Goals Website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to complete the graphic organizer below. Click on the corresponding goal to learn more about it and answer the questions.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9" name="Google Shape;169;p18"/>
          <p:cNvSpPr txBox="1"/>
          <p:nvPr/>
        </p:nvSpPr>
        <p:spPr>
          <a:xfrm>
            <a:off x="447650" y="2079100"/>
            <a:ext cx="6926100" cy="1929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Say-it-in-6 Summary of Goal: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Progress Made Overall: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Data from the infographic that resonated with you the most &amp; why: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70" name="Google Shape;170;p18"/>
          <p:cNvGrpSpPr/>
          <p:nvPr/>
        </p:nvGrpSpPr>
        <p:grpSpPr>
          <a:xfrm>
            <a:off x="6557444" y="1385941"/>
            <a:ext cx="816300" cy="655198"/>
            <a:chOff x="227819" y="1379516"/>
            <a:chExt cx="816300" cy="655198"/>
          </a:xfrm>
        </p:grpSpPr>
        <p:grpSp>
          <p:nvGrpSpPr>
            <p:cNvPr id="171" name="Google Shape;171;p18"/>
            <p:cNvGrpSpPr/>
            <p:nvPr/>
          </p:nvGrpSpPr>
          <p:grpSpPr>
            <a:xfrm>
              <a:off x="277646" y="1379516"/>
              <a:ext cx="716646" cy="655198"/>
              <a:chOff x="0" y="-56030"/>
              <a:chExt cx="812800" cy="812800"/>
            </a:xfrm>
          </p:grpSpPr>
          <p:sp>
            <p:nvSpPr>
              <p:cNvPr id="172" name="Google Shape;172;p18"/>
              <p:cNvSpPr/>
              <p:nvPr/>
            </p:nvSpPr>
            <p:spPr>
              <a:xfrm>
                <a:off x="0" y="-56030"/>
                <a:ext cx="812800" cy="812800"/>
              </a:xfrm>
              <a:custGeom>
                <a:rect b="b" l="l" r="r" t="t"/>
                <a:pathLst>
                  <a:path extrusionOk="0"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8"/>
              <p:cNvSpPr txBox="1"/>
              <p:nvPr/>
            </p:nvSpPr>
            <p:spPr>
              <a:xfrm>
                <a:off x="76200" y="38100"/>
                <a:ext cx="660300" cy="69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4" name="Google Shape;174;p18"/>
            <p:cNvSpPr txBox="1"/>
            <p:nvPr/>
          </p:nvSpPr>
          <p:spPr>
            <a:xfrm>
              <a:off x="227819" y="1412065"/>
              <a:ext cx="816300" cy="59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834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10</a:t>
              </a:r>
              <a:endParaRPr sz="200">
                <a:solidFill>
                  <a:srgbClr val="FFFFFF"/>
                </a:solidFill>
              </a:endParaRPr>
            </a:p>
          </p:txBody>
        </p:sp>
      </p:grpSp>
      <p:sp>
        <p:nvSpPr>
          <p:cNvPr id="175" name="Google Shape;175;p18"/>
          <p:cNvSpPr txBox="1"/>
          <p:nvPr/>
        </p:nvSpPr>
        <p:spPr>
          <a:xfrm>
            <a:off x="451600" y="1567350"/>
            <a:ext cx="6117000" cy="431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Reduced Inequalities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6" name="Google Shape;176;p18"/>
          <p:cNvSpPr txBox="1"/>
          <p:nvPr/>
        </p:nvSpPr>
        <p:spPr>
          <a:xfrm>
            <a:off x="447650" y="4822300"/>
            <a:ext cx="6926100" cy="1929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Say-it-in-6 Summary of Goal: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Progress Made Overall: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Data from the infographic that resonated with you the most &amp; why: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77" name="Google Shape;177;p18"/>
          <p:cNvGrpSpPr/>
          <p:nvPr/>
        </p:nvGrpSpPr>
        <p:grpSpPr>
          <a:xfrm>
            <a:off x="227819" y="4122716"/>
            <a:ext cx="816300" cy="655198"/>
            <a:chOff x="227819" y="1379516"/>
            <a:chExt cx="816300" cy="655198"/>
          </a:xfrm>
        </p:grpSpPr>
        <p:grpSp>
          <p:nvGrpSpPr>
            <p:cNvPr id="178" name="Google Shape;178;p18"/>
            <p:cNvGrpSpPr/>
            <p:nvPr/>
          </p:nvGrpSpPr>
          <p:grpSpPr>
            <a:xfrm>
              <a:off x="277646" y="1379516"/>
              <a:ext cx="716646" cy="655198"/>
              <a:chOff x="0" y="-56030"/>
              <a:chExt cx="812800" cy="812800"/>
            </a:xfrm>
          </p:grpSpPr>
          <p:sp>
            <p:nvSpPr>
              <p:cNvPr id="179" name="Google Shape;179;p18"/>
              <p:cNvSpPr/>
              <p:nvPr/>
            </p:nvSpPr>
            <p:spPr>
              <a:xfrm>
                <a:off x="0" y="-56030"/>
                <a:ext cx="812800" cy="812800"/>
              </a:xfrm>
              <a:custGeom>
                <a:rect b="b" l="l" r="r" t="t"/>
                <a:pathLst>
                  <a:path extrusionOk="0"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8"/>
              <p:cNvSpPr txBox="1"/>
              <p:nvPr/>
            </p:nvSpPr>
            <p:spPr>
              <a:xfrm>
                <a:off x="76200" y="38100"/>
                <a:ext cx="660300" cy="69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1" name="Google Shape;181;p18"/>
            <p:cNvSpPr txBox="1"/>
            <p:nvPr/>
          </p:nvSpPr>
          <p:spPr>
            <a:xfrm>
              <a:off x="227819" y="1412065"/>
              <a:ext cx="816300" cy="59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834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11</a:t>
              </a:r>
              <a:endParaRPr sz="200">
                <a:solidFill>
                  <a:srgbClr val="FFFFFF"/>
                </a:solidFill>
              </a:endParaRPr>
            </a:p>
          </p:txBody>
        </p:sp>
      </p:grpSp>
      <p:sp>
        <p:nvSpPr>
          <p:cNvPr id="182" name="Google Shape;182;p18"/>
          <p:cNvSpPr txBox="1"/>
          <p:nvPr/>
        </p:nvSpPr>
        <p:spPr>
          <a:xfrm>
            <a:off x="1061200" y="4310550"/>
            <a:ext cx="6117000" cy="431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Sustainable Cities &amp; Communities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3" name="Google Shape;183;p18"/>
          <p:cNvSpPr txBox="1"/>
          <p:nvPr/>
        </p:nvSpPr>
        <p:spPr>
          <a:xfrm>
            <a:off x="447650" y="7489300"/>
            <a:ext cx="6926100" cy="1929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Say-it-in-6 Summary of Goal: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Progress Made Overall: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Data from the infographic that resonated with you the most &amp; why: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84" name="Google Shape;184;p18"/>
          <p:cNvGrpSpPr/>
          <p:nvPr/>
        </p:nvGrpSpPr>
        <p:grpSpPr>
          <a:xfrm>
            <a:off x="6557444" y="6796141"/>
            <a:ext cx="816300" cy="655198"/>
            <a:chOff x="227819" y="1379516"/>
            <a:chExt cx="816300" cy="655198"/>
          </a:xfrm>
        </p:grpSpPr>
        <p:grpSp>
          <p:nvGrpSpPr>
            <p:cNvPr id="185" name="Google Shape;185;p18"/>
            <p:cNvGrpSpPr/>
            <p:nvPr/>
          </p:nvGrpSpPr>
          <p:grpSpPr>
            <a:xfrm>
              <a:off x="277646" y="1379516"/>
              <a:ext cx="716646" cy="655198"/>
              <a:chOff x="0" y="-56030"/>
              <a:chExt cx="812800" cy="812800"/>
            </a:xfrm>
          </p:grpSpPr>
          <p:sp>
            <p:nvSpPr>
              <p:cNvPr id="186" name="Google Shape;186;p18"/>
              <p:cNvSpPr/>
              <p:nvPr/>
            </p:nvSpPr>
            <p:spPr>
              <a:xfrm>
                <a:off x="0" y="-56030"/>
                <a:ext cx="812800" cy="812800"/>
              </a:xfrm>
              <a:custGeom>
                <a:rect b="b" l="l" r="r" t="t"/>
                <a:pathLst>
                  <a:path extrusionOk="0"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8"/>
              <p:cNvSpPr txBox="1"/>
              <p:nvPr/>
            </p:nvSpPr>
            <p:spPr>
              <a:xfrm>
                <a:off x="76200" y="38100"/>
                <a:ext cx="660300" cy="69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8" name="Google Shape;188;p18"/>
            <p:cNvSpPr txBox="1"/>
            <p:nvPr/>
          </p:nvSpPr>
          <p:spPr>
            <a:xfrm>
              <a:off x="227819" y="1412065"/>
              <a:ext cx="816300" cy="59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834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12</a:t>
              </a:r>
              <a:endParaRPr sz="200">
                <a:solidFill>
                  <a:srgbClr val="FFFFFF"/>
                </a:solidFill>
              </a:endParaRPr>
            </a:p>
          </p:txBody>
        </p:sp>
      </p:grpSp>
      <p:sp>
        <p:nvSpPr>
          <p:cNvPr id="189" name="Google Shape;189;p18"/>
          <p:cNvSpPr txBox="1"/>
          <p:nvPr/>
        </p:nvSpPr>
        <p:spPr>
          <a:xfrm>
            <a:off x="451600" y="6977550"/>
            <a:ext cx="6117000" cy="431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Responsible Consumption &amp; Production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9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UN Sustainable Development Goals</a:t>
            </a:r>
            <a:endParaRPr sz="2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95" name="Google Shape;19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19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7" name="Google Shape;197;p19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98" name="Google Shape;19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19"/>
          <p:cNvSpPr txBox="1"/>
          <p:nvPr/>
        </p:nvSpPr>
        <p:spPr>
          <a:xfrm>
            <a:off x="594300" y="655295"/>
            <a:ext cx="65838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: Use the </a:t>
            </a:r>
            <a:r>
              <a:rPr lang="en" sz="1200" u="sng">
                <a:solidFill>
                  <a:schemeClr val="hlink"/>
                </a:solidFill>
                <a:latin typeface="Halant"/>
                <a:ea typeface="Halant"/>
                <a:cs typeface="Halant"/>
                <a:sym typeface="Halant"/>
                <a:hlinkClick r:id="rId5"/>
              </a:rPr>
              <a:t>UN Sustainable Development Goals Website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to complete the graphic organizer below. Click on the corresponding goal to learn more about it and answer the questions.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00" name="Google Shape;200;p19"/>
          <p:cNvGrpSpPr/>
          <p:nvPr/>
        </p:nvGrpSpPr>
        <p:grpSpPr>
          <a:xfrm>
            <a:off x="227819" y="1379516"/>
            <a:ext cx="816300" cy="655198"/>
            <a:chOff x="227819" y="1379516"/>
            <a:chExt cx="816300" cy="655198"/>
          </a:xfrm>
        </p:grpSpPr>
        <p:grpSp>
          <p:nvGrpSpPr>
            <p:cNvPr id="201" name="Google Shape;201;p19"/>
            <p:cNvGrpSpPr/>
            <p:nvPr/>
          </p:nvGrpSpPr>
          <p:grpSpPr>
            <a:xfrm>
              <a:off x="277646" y="1379516"/>
              <a:ext cx="716646" cy="655198"/>
              <a:chOff x="0" y="-56030"/>
              <a:chExt cx="812800" cy="812800"/>
            </a:xfrm>
          </p:grpSpPr>
          <p:sp>
            <p:nvSpPr>
              <p:cNvPr id="202" name="Google Shape;202;p19"/>
              <p:cNvSpPr/>
              <p:nvPr/>
            </p:nvSpPr>
            <p:spPr>
              <a:xfrm>
                <a:off x="0" y="-56030"/>
                <a:ext cx="812800" cy="812800"/>
              </a:xfrm>
              <a:custGeom>
                <a:rect b="b" l="l" r="r" t="t"/>
                <a:pathLst>
                  <a:path extrusionOk="0"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3" name="Google Shape;203;p19"/>
              <p:cNvSpPr txBox="1"/>
              <p:nvPr/>
            </p:nvSpPr>
            <p:spPr>
              <a:xfrm>
                <a:off x="76200" y="38100"/>
                <a:ext cx="660300" cy="69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4" name="Google Shape;204;p19"/>
            <p:cNvSpPr txBox="1"/>
            <p:nvPr/>
          </p:nvSpPr>
          <p:spPr>
            <a:xfrm>
              <a:off x="227819" y="1412065"/>
              <a:ext cx="816300" cy="59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834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13</a:t>
              </a:r>
              <a:endParaRPr sz="200">
                <a:solidFill>
                  <a:srgbClr val="FFFFFF"/>
                </a:solidFill>
              </a:endParaRPr>
            </a:p>
          </p:txBody>
        </p:sp>
      </p:grpSp>
      <p:sp>
        <p:nvSpPr>
          <p:cNvPr id="205" name="Google Shape;205;p19"/>
          <p:cNvSpPr txBox="1"/>
          <p:nvPr/>
        </p:nvSpPr>
        <p:spPr>
          <a:xfrm>
            <a:off x="1061200" y="1567350"/>
            <a:ext cx="6117000" cy="431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Climate Action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06" name="Google Shape;206;p19"/>
          <p:cNvSpPr txBox="1"/>
          <p:nvPr/>
        </p:nvSpPr>
        <p:spPr>
          <a:xfrm>
            <a:off x="447650" y="2079100"/>
            <a:ext cx="6926100" cy="1929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Say-it-in-6 Summary of Goal: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Progress Made Overall: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Data from the infographic that resonated with you the most &amp; why: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07" name="Google Shape;207;p19"/>
          <p:cNvGrpSpPr/>
          <p:nvPr/>
        </p:nvGrpSpPr>
        <p:grpSpPr>
          <a:xfrm>
            <a:off x="6557444" y="4129141"/>
            <a:ext cx="816300" cy="655198"/>
            <a:chOff x="227819" y="1379516"/>
            <a:chExt cx="816300" cy="655198"/>
          </a:xfrm>
        </p:grpSpPr>
        <p:grpSp>
          <p:nvGrpSpPr>
            <p:cNvPr id="208" name="Google Shape;208;p19"/>
            <p:cNvGrpSpPr/>
            <p:nvPr/>
          </p:nvGrpSpPr>
          <p:grpSpPr>
            <a:xfrm>
              <a:off x="277646" y="1379516"/>
              <a:ext cx="716646" cy="655198"/>
              <a:chOff x="0" y="-56030"/>
              <a:chExt cx="812800" cy="812800"/>
            </a:xfrm>
          </p:grpSpPr>
          <p:sp>
            <p:nvSpPr>
              <p:cNvPr id="209" name="Google Shape;209;p19"/>
              <p:cNvSpPr/>
              <p:nvPr/>
            </p:nvSpPr>
            <p:spPr>
              <a:xfrm>
                <a:off x="0" y="-56030"/>
                <a:ext cx="812800" cy="812800"/>
              </a:xfrm>
              <a:custGeom>
                <a:rect b="b" l="l" r="r" t="t"/>
                <a:pathLst>
                  <a:path extrusionOk="0"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9"/>
              <p:cNvSpPr txBox="1"/>
              <p:nvPr/>
            </p:nvSpPr>
            <p:spPr>
              <a:xfrm>
                <a:off x="76200" y="38100"/>
                <a:ext cx="660300" cy="69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1" name="Google Shape;211;p19"/>
            <p:cNvSpPr txBox="1"/>
            <p:nvPr/>
          </p:nvSpPr>
          <p:spPr>
            <a:xfrm>
              <a:off x="227819" y="1412065"/>
              <a:ext cx="816300" cy="59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834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14</a:t>
              </a:r>
              <a:endParaRPr sz="200">
                <a:solidFill>
                  <a:srgbClr val="FFFFFF"/>
                </a:solidFill>
              </a:endParaRPr>
            </a:p>
          </p:txBody>
        </p:sp>
      </p:grpSp>
      <p:sp>
        <p:nvSpPr>
          <p:cNvPr id="212" name="Google Shape;212;p19"/>
          <p:cNvSpPr txBox="1"/>
          <p:nvPr/>
        </p:nvSpPr>
        <p:spPr>
          <a:xfrm>
            <a:off x="451600" y="4310550"/>
            <a:ext cx="6117000" cy="431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Life Below Water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3" name="Google Shape;213;p19"/>
          <p:cNvSpPr txBox="1"/>
          <p:nvPr/>
        </p:nvSpPr>
        <p:spPr>
          <a:xfrm>
            <a:off x="447650" y="4822300"/>
            <a:ext cx="6926100" cy="1929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Say-it-in-6 Summary of Goal: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Progress Made Overall: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Data from the infographic that resonated with you the most &amp; why: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14" name="Google Shape;214;p19"/>
          <p:cNvGrpSpPr/>
          <p:nvPr/>
        </p:nvGrpSpPr>
        <p:grpSpPr>
          <a:xfrm>
            <a:off x="227819" y="6789716"/>
            <a:ext cx="816300" cy="655198"/>
            <a:chOff x="227819" y="1379516"/>
            <a:chExt cx="816300" cy="655198"/>
          </a:xfrm>
        </p:grpSpPr>
        <p:grpSp>
          <p:nvGrpSpPr>
            <p:cNvPr id="215" name="Google Shape;215;p19"/>
            <p:cNvGrpSpPr/>
            <p:nvPr/>
          </p:nvGrpSpPr>
          <p:grpSpPr>
            <a:xfrm>
              <a:off x="277646" y="1379516"/>
              <a:ext cx="716646" cy="655198"/>
              <a:chOff x="0" y="-56030"/>
              <a:chExt cx="812800" cy="812800"/>
            </a:xfrm>
          </p:grpSpPr>
          <p:sp>
            <p:nvSpPr>
              <p:cNvPr id="216" name="Google Shape;216;p19"/>
              <p:cNvSpPr/>
              <p:nvPr/>
            </p:nvSpPr>
            <p:spPr>
              <a:xfrm>
                <a:off x="0" y="-56030"/>
                <a:ext cx="812800" cy="812800"/>
              </a:xfrm>
              <a:custGeom>
                <a:rect b="b" l="l" r="r" t="t"/>
                <a:pathLst>
                  <a:path extrusionOk="0"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9"/>
              <p:cNvSpPr txBox="1"/>
              <p:nvPr/>
            </p:nvSpPr>
            <p:spPr>
              <a:xfrm>
                <a:off x="76200" y="38100"/>
                <a:ext cx="660300" cy="69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8" name="Google Shape;218;p19"/>
            <p:cNvSpPr txBox="1"/>
            <p:nvPr/>
          </p:nvSpPr>
          <p:spPr>
            <a:xfrm>
              <a:off x="227819" y="1412065"/>
              <a:ext cx="816300" cy="59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834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15</a:t>
              </a:r>
              <a:endParaRPr sz="200">
                <a:solidFill>
                  <a:srgbClr val="FFFFFF"/>
                </a:solidFill>
              </a:endParaRPr>
            </a:p>
          </p:txBody>
        </p:sp>
      </p:grpSp>
      <p:sp>
        <p:nvSpPr>
          <p:cNvPr id="219" name="Google Shape;219;p19"/>
          <p:cNvSpPr txBox="1"/>
          <p:nvPr/>
        </p:nvSpPr>
        <p:spPr>
          <a:xfrm>
            <a:off x="1061200" y="6977550"/>
            <a:ext cx="6117000" cy="431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Life on Land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20" name="Google Shape;220;p19"/>
          <p:cNvSpPr txBox="1"/>
          <p:nvPr/>
        </p:nvSpPr>
        <p:spPr>
          <a:xfrm>
            <a:off x="447650" y="7489300"/>
            <a:ext cx="6926100" cy="1929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Say-it-in-6 Summary of Goal: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Progress Made Overall: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Data from the infographic that resonated with you the most &amp; why: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0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UN Sustainable Development Goals</a:t>
            </a:r>
            <a:endParaRPr sz="2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226" name="Google Shape;22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20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28" name="Google Shape;228;p20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29" name="Google Shape;22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20"/>
          <p:cNvSpPr txBox="1"/>
          <p:nvPr/>
        </p:nvSpPr>
        <p:spPr>
          <a:xfrm>
            <a:off x="594300" y="655295"/>
            <a:ext cx="65838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: Use the </a:t>
            </a:r>
            <a:r>
              <a:rPr lang="en" sz="1200" u="sng">
                <a:solidFill>
                  <a:schemeClr val="hlink"/>
                </a:solidFill>
                <a:latin typeface="Halant"/>
                <a:ea typeface="Halant"/>
                <a:cs typeface="Halant"/>
                <a:sym typeface="Halant"/>
                <a:hlinkClick r:id="rId5"/>
              </a:rPr>
              <a:t>UN Sustainable Development Goals Website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to complete the graphic organizer below. Click on the corresponding goal to learn more about it and answer the questions.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31" name="Google Shape;231;p20"/>
          <p:cNvSpPr txBox="1"/>
          <p:nvPr/>
        </p:nvSpPr>
        <p:spPr>
          <a:xfrm>
            <a:off x="447650" y="2079100"/>
            <a:ext cx="6926100" cy="1929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Say-it-in-6 Summary of Goal: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Progress Made Overall: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Data from the infographic that resonated with you the most &amp; why: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32" name="Google Shape;232;p20"/>
          <p:cNvGrpSpPr/>
          <p:nvPr/>
        </p:nvGrpSpPr>
        <p:grpSpPr>
          <a:xfrm>
            <a:off x="6557444" y="1385941"/>
            <a:ext cx="816300" cy="655198"/>
            <a:chOff x="227819" y="1379516"/>
            <a:chExt cx="816300" cy="655198"/>
          </a:xfrm>
        </p:grpSpPr>
        <p:grpSp>
          <p:nvGrpSpPr>
            <p:cNvPr id="233" name="Google Shape;233;p20"/>
            <p:cNvGrpSpPr/>
            <p:nvPr/>
          </p:nvGrpSpPr>
          <p:grpSpPr>
            <a:xfrm>
              <a:off x="277646" y="1379516"/>
              <a:ext cx="716646" cy="655198"/>
              <a:chOff x="0" y="-56030"/>
              <a:chExt cx="812800" cy="812800"/>
            </a:xfrm>
          </p:grpSpPr>
          <p:sp>
            <p:nvSpPr>
              <p:cNvPr id="234" name="Google Shape;234;p20"/>
              <p:cNvSpPr/>
              <p:nvPr/>
            </p:nvSpPr>
            <p:spPr>
              <a:xfrm>
                <a:off x="0" y="-56030"/>
                <a:ext cx="812800" cy="812800"/>
              </a:xfrm>
              <a:custGeom>
                <a:rect b="b" l="l" r="r" t="t"/>
                <a:pathLst>
                  <a:path extrusionOk="0"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5" name="Google Shape;235;p20"/>
              <p:cNvSpPr txBox="1"/>
              <p:nvPr/>
            </p:nvSpPr>
            <p:spPr>
              <a:xfrm>
                <a:off x="76200" y="38100"/>
                <a:ext cx="660300" cy="69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6" name="Google Shape;236;p20"/>
            <p:cNvSpPr txBox="1"/>
            <p:nvPr/>
          </p:nvSpPr>
          <p:spPr>
            <a:xfrm>
              <a:off x="227819" y="1412065"/>
              <a:ext cx="816300" cy="59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834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16</a:t>
              </a:r>
              <a:endParaRPr sz="200">
                <a:solidFill>
                  <a:srgbClr val="FFFFFF"/>
                </a:solidFill>
              </a:endParaRPr>
            </a:p>
          </p:txBody>
        </p:sp>
      </p:grpSp>
      <p:sp>
        <p:nvSpPr>
          <p:cNvPr id="237" name="Google Shape;237;p20"/>
          <p:cNvSpPr txBox="1"/>
          <p:nvPr/>
        </p:nvSpPr>
        <p:spPr>
          <a:xfrm>
            <a:off x="451600" y="1567350"/>
            <a:ext cx="6117000" cy="431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Peace, Justice, &amp; Strong </a:t>
            </a: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Institutions</a:t>
            </a: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38" name="Google Shape;238;p20"/>
          <p:cNvSpPr txBox="1"/>
          <p:nvPr/>
        </p:nvSpPr>
        <p:spPr>
          <a:xfrm>
            <a:off x="447650" y="4822300"/>
            <a:ext cx="6926100" cy="1929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Say-it-in-6 Summary of Goal: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Progress Made Overall: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Data from the infographic that resonated with you the most &amp; why: 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39" name="Google Shape;239;p20"/>
          <p:cNvGrpSpPr/>
          <p:nvPr/>
        </p:nvGrpSpPr>
        <p:grpSpPr>
          <a:xfrm>
            <a:off x="227819" y="4122716"/>
            <a:ext cx="816300" cy="655198"/>
            <a:chOff x="227819" y="1379516"/>
            <a:chExt cx="816300" cy="655198"/>
          </a:xfrm>
        </p:grpSpPr>
        <p:grpSp>
          <p:nvGrpSpPr>
            <p:cNvPr id="240" name="Google Shape;240;p20"/>
            <p:cNvGrpSpPr/>
            <p:nvPr/>
          </p:nvGrpSpPr>
          <p:grpSpPr>
            <a:xfrm>
              <a:off x="277646" y="1379516"/>
              <a:ext cx="716646" cy="655198"/>
              <a:chOff x="0" y="-56030"/>
              <a:chExt cx="812800" cy="812800"/>
            </a:xfrm>
          </p:grpSpPr>
          <p:sp>
            <p:nvSpPr>
              <p:cNvPr id="241" name="Google Shape;241;p20"/>
              <p:cNvSpPr/>
              <p:nvPr/>
            </p:nvSpPr>
            <p:spPr>
              <a:xfrm>
                <a:off x="0" y="-56030"/>
                <a:ext cx="812800" cy="812800"/>
              </a:xfrm>
              <a:custGeom>
                <a:rect b="b" l="l" r="r" t="t"/>
                <a:pathLst>
                  <a:path extrusionOk="0"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20"/>
              <p:cNvSpPr txBox="1"/>
              <p:nvPr/>
            </p:nvSpPr>
            <p:spPr>
              <a:xfrm>
                <a:off x="76200" y="38100"/>
                <a:ext cx="660300" cy="69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43" name="Google Shape;243;p20"/>
            <p:cNvSpPr txBox="1"/>
            <p:nvPr/>
          </p:nvSpPr>
          <p:spPr>
            <a:xfrm>
              <a:off x="227819" y="1412065"/>
              <a:ext cx="816300" cy="59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834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17</a:t>
              </a:r>
              <a:endParaRPr sz="200">
                <a:solidFill>
                  <a:srgbClr val="FFFFFF"/>
                </a:solidFill>
              </a:endParaRPr>
            </a:p>
          </p:txBody>
        </p:sp>
      </p:grpSp>
      <p:sp>
        <p:nvSpPr>
          <p:cNvPr id="244" name="Google Shape;244;p20"/>
          <p:cNvSpPr txBox="1"/>
          <p:nvPr/>
        </p:nvSpPr>
        <p:spPr>
          <a:xfrm>
            <a:off x="1061200" y="4310550"/>
            <a:ext cx="6117000" cy="431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Partnerships for the Goals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45" name="Google Shape;245;p20"/>
          <p:cNvSpPr txBox="1"/>
          <p:nvPr/>
        </p:nvSpPr>
        <p:spPr>
          <a:xfrm>
            <a:off x="447650" y="7184500"/>
            <a:ext cx="6926100" cy="1929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Reflection: Which one of the UN SDGs do you think are most important? Why?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Reflection: Which one of the UN SDGs do you think will be the most difficult to achieve? Why?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